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4"/>
  </p:sldMasterIdLst>
  <p:notesMasterIdLst>
    <p:notesMasterId r:id="rId6"/>
  </p:notesMasterIdLst>
  <p:sldIdLst>
    <p:sldId id="311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CDE4EC0-C8E6-4FD4-A4E5-D50FAA31BC4E}" name="Christina Francis" initials="CF" userId="S::christina.francis@xoserve.com::73444ad4-33fe-482a-8a83-2276388c197e" providerId="AD"/>
  <p188:author id="{8350D9F6-1979-5432-46F7-2FBF8159F128}" name="William Cole" initials="WC" userId="S::william.cole@xoserve.com::70e99802-3512-48a6-b6ac-354852db8eb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gan, Neil A" initials="MNA" lastIdx="1" clrIdx="0">
    <p:extLst>
      <p:ext uri="{19B8F6BF-5375-455C-9EA6-DF929625EA0E}">
        <p15:presenceInfo xmlns:p15="http://schemas.microsoft.com/office/powerpoint/2012/main" userId="S::neil.a.morgan@xoserve.com::6d8c68c2-074e-40cb-880a-f27a04c2b231" providerId="AD"/>
      </p:ext>
    </p:extLst>
  </p:cmAuthor>
  <p:cmAuthor id="2" name="Rigby, James" initials="RJ" lastIdx="5" clrIdx="1">
    <p:extLst>
      <p:ext uri="{19B8F6BF-5375-455C-9EA6-DF929625EA0E}">
        <p15:presenceInfo xmlns:p15="http://schemas.microsoft.com/office/powerpoint/2012/main" userId="S-1-5-21-4145888014-839675345-3125187760-6243" providerId="AD"/>
      </p:ext>
    </p:extLst>
  </p:cmAuthor>
  <p:cmAuthor id="3" name="Chris Silk" initials="CS" lastIdx="5" clrIdx="2">
    <p:extLst>
      <p:ext uri="{19B8F6BF-5375-455C-9EA6-DF929625EA0E}">
        <p15:presenceInfo xmlns:p15="http://schemas.microsoft.com/office/powerpoint/2012/main" userId="S-1-5-21-4145888014-839675345-3125187760-5160" providerId="AD"/>
      </p:ext>
    </p:extLst>
  </p:cmAuthor>
  <p:cmAuthor id="4" name="Tambe, Surfaraz" initials="TS" lastIdx="11" clrIdx="3">
    <p:extLst>
      <p:ext uri="{19B8F6BF-5375-455C-9EA6-DF929625EA0E}">
        <p15:presenceInfo xmlns:p15="http://schemas.microsoft.com/office/powerpoint/2012/main" userId="S::surfaraz.tambe@xoserve.com::21ae2c14-c22c-44a4-a0d0-23dd8613b14c" providerId="AD"/>
      </p:ext>
    </p:extLst>
  </p:cmAuthor>
  <p:cmAuthor id="5" name="Tracy OConnor" initials="TO" lastIdx="6" clrIdx="4">
    <p:extLst>
      <p:ext uri="{19B8F6BF-5375-455C-9EA6-DF929625EA0E}">
        <p15:presenceInfo xmlns:p15="http://schemas.microsoft.com/office/powerpoint/2012/main" userId="S::tracy.oconnor@xoserve.com::c165d205-f988-41c6-a790-ae0515e39fe0" providerId="AD"/>
      </p:ext>
    </p:extLst>
  </p:cmAuthor>
  <p:cmAuthor id="6" name="Tara Ross" initials="TR" lastIdx="2" clrIdx="5">
    <p:extLst>
      <p:ext uri="{19B8F6BF-5375-455C-9EA6-DF929625EA0E}">
        <p15:presenceInfo xmlns:p15="http://schemas.microsoft.com/office/powerpoint/2012/main" userId="S::tara.ross@xoserve.com::eebeb48c-0abb-434f-9a90-69fd5ba6018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F00"/>
    <a:srgbClr val="FCBC55"/>
    <a:srgbClr val="56CF9E"/>
    <a:srgbClr val="3E5AA8"/>
    <a:srgbClr val="000000"/>
    <a:srgbClr val="9CCB3B"/>
    <a:srgbClr val="FFFFFF"/>
    <a:srgbClr val="B1D6E8"/>
    <a:srgbClr val="CCFF99"/>
    <a:srgbClr val="40D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363" y="45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commentAuthors" Target="commentAuthor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7C86-2D66-4C55-8F99-E153512351BA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357B9-A31F-4FC7-A38A-70DF36F64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9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2357B9-A31F-4FC7-A38A-70DF36F645F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963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B1D6E8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740E7-5DD5-F9E8-309A-E335A2456B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17" y="495035"/>
            <a:ext cx="3130547" cy="4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64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+mj-lt"/>
              </a:defRPr>
            </a:lvl1pPr>
            <a:lvl2pPr>
              <a:defRPr>
                <a:solidFill>
                  <a:srgbClr val="000000"/>
                </a:solidFill>
                <a:latin typeface="+mj-lt"/>
              </a:defRPr>
            </a:lvl2pPr>
            <a:lvl3pPr>
              <a:defRPr>
                <a:solidFill>
                  <a:srgbClr val="000000"/>
                </a:solidFill>
                <a:latin typeface="+mj-lt"/>
              </a:defRPr>
            </a:lvl3pPr>
            <a:lvl4pPr>
              <a:defRPr>
                <a:solidFill>
                  <a:srgbClr val="000000"/>
                </a:solidFill>
                <a:latin typeface="+mj-lt"/>
              </a:defRPr>
            </a:lvl4pPr>
            <a:lvl5pPr>
              <a:defRPr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681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22702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726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50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02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1272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rgbClr val="000000"/>
                </a:solidFill>
                <a:latin typeface="+mj-lt"/>
              </a:defRPr>
            </a:lvl1pPr>
            <a:lvl2pPr>
              <a:defRPr sz="2800">
                <a:solidFill>
                  <a:srgbClr val="000000"/>
                </a:solidFill>
                <a:latin typeface="+mj-lt"/>
              </a:defRPr>
            </a:lvl2pPr>
            <a:lvl3pPr>
              <a:defRPr sz="2400">
                <a:solidFill>
                  <a:srgbClr val="000000"/>
                </a:solidFill>
                <a:latin typeface="+mj-lt"/>
              </a:defRPr>
            </a:lvl3pPr>
            <a:lvl4pPr>
              <a:defRPr sz="2000">
                <a:solidFill>
                  <a:srgbClr val="000000"/>
                </a:solidFill>
                <a:latin typeface="+mj-lt"/>
              </a:defRPr>
            </a:lvl4pPr>
            <a:lvl5pPr>
              <a:defRPr sz="2000">
                <a:solidFill>
                  <a:srgbClr val="000000"/>
                </a:solidFill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7541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6369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8229600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45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3E5AA8"/>
          </a:solidFill>
          <a:latin typeface="Avenir Next LT Pro" panose="020B05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5AC14-A788-4BAF-A545-1E87CADA7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74817"/>
            <a:ext cx="8229600" cy="637580"/>
          </a:xfrm>
        </p:spPr>
        <p:txBody>
          <a:bodyPr>
            <a:normAutofit/>
          </a:bodyPr>
          <a:lstStyle/>
          <a:p>
            <a:r>
              <a:rPr lang="en-US" sz="1600" dirty="0">
                <a:latin typeface="Nunito Sans (Headings)"/>
              </a:rPr>
              <a:t>XRN5682 – February 24 Major Release- Status Update</a:t>
            </a:r>
            <a:endParaRPr lang="en-GB" sz="1600" dirty="0">
              <a:latin typeface="Nunito Sans (Headings)"/>
            </a:endParaRPr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11E99246-8E70-DADC-B603-604DA5E5DF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0462425"/>
              </p:ext>
            </p:extLst>
          </p:nvPr>
        </p:nvGraphicFramePr>
        <p:xfrm>
          <a:off x="0" y="507837"/>
          <a:ext cx="9144000" cy="4518072"/>
        </p:xfrm>
        <a:graphic>
          <a:graphicData uri="http://schemas.openxmlformats.org/drawingml/2006/table">
            <a:tbl>
              <a:tblPr firstRow="1" bandRow="1"/>
              <a:tblGrid>
                <a:gridCol w="1481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73351">
                  <a:extLst>
                    <a:ext uri="{9D8B030D-6E8A-4147-A177-3AD203B41FA5}">
                      <a16:colId xmlns:a16="http://schemas.microsoft.com/office/drawing/2014/main" val="1347751506"/>
                    </a:ext>
                  </a:extLst>
                </a:gridCol>
                <a:gridCol w="191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2085">
                  <a:extLst>
                    <a:ext uri="{9D8B030D-6E8A-4147-A177-3AD203B41FA5}">
                      <a16:colId xmlns:a16="http://schemas.microsoft.com/office/drawing/2014/main" val="2880710429"/>
                    </a:ext>
                  </a:extLst>
                </a:gridCol>
                <a:gridCol w="2515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0364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sz="1050" kern="1200" baseline="0">
                        <a:solidFill>
                          <a:schemeClr val="bg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5AA8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50" b="1" i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Overall</a:t>
                      </a:r>
                      <a:r>
                        <a:rPr lang="en-GB" sz="1050" b="1" i="0" baseline="0">
                          <a:solidFill>
                            <a:srgbClr val="FFFFFF"/>
                          </a:solidFill>
                          <a:latin typeface="+mn-lt"/>
                          <a:cs typeface="Arial"/>
                        </a:rPr>
                        <a:t> Project RAG Status</a:t>
                      </a:r>
                      <a:endParaRPr lang="en-GB" sz="1050" kern="1200" baseline="0">
                        <a:solidFill>
                          <a:schemeClr val="bg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18" marB="45718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>
                        <a:solidFill>
                          <a:schemeClr val="tx1"/>
                        </a:solidFill>
                      </a:endParaRPr>
                    </a:p>
                  </a:txBody>
                  <a:tcPr marL="91435" marR="91435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364">
                <a:tc vMerge="1">
                  <a:txBody>
                    <a:bodyPr/>
                    <a:lstStyle/>
                    <a:p>
                      <a:pPr algn="ctr"/>
                      <a:endParaRPr lang="en-GB" sz="1800"/>
                    </a:p>
                  </a:txBody>
                  <a:tcPr marL="91426" marR="91426" marT="45682" marB="4568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Schedule</a:t>
                      </a:r>
                      <a:endParaRPr lang="en-GB">
                        <a:latin typeface="+mj-lt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5AA8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Risks and Issues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5AA8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50" b="1">
                        <a:solidFill>
                          <a:schemeClr val="bg1"/>
                        </a:solidFill>
                        <a:latin typeface="+mn-lt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Cost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5A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3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RAG</a:t>
                      </a:r>
                      <a:r>
                        <a:rPr lang="en-GB" sz="1050" b="1" baseline="0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 Status</a:t>
                      </a:r>
                      <a:endParaRPr lang="en-GB" sz="1050" b="1">
                        <a:solidFill>
                          <a:schemeClr val="bg1"/>
                        </a:solidFill>
                        <a:latin typeface="+mj-lt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5AA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50" b="1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68570" marR="68570" marT="34262" marB="3426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endParaRPr lang="en-GB" sz="105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457200" rtl="0" eaLnBrk="1" latinLnBrk="0" hangingPunct="1"/>
                      <a:endParaRPr lang="en-GB" sz="1050" b="1" kern="1200">
                        <a:solidFill>
                          <a:schemeClr val="bg1"/>
                        </a:solidFill>
                        <a:latin typeface="+mn-lt"/>
                        <a:ea typeface="+mn-ea"/>
                        <a:cs typeface="Arial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457200" rtl="0" eaLnBrk="1" latinLnBrk="0" hangingPunct="1"/>
                      <a:endParaRPr lang="en-GB" sz="1050" b="1" kern="1200">
                        <a:solidFill>
                          <a:schemeClr val="bg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8570" marR="68570" marT="34262" marB="3426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364"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                                             </a:t>
                      </a:r>
                      <a:r>
                        <a:rPr lang="en-GB" sz="1050" b="1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Status</a:t>
                      </a:r>
                      <a:r>
                        <a:rPr lang="en-GB" sz="1050" b="1" baseline="0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 Justification</a:t>
                      </a:r>
                      <a:endParaRPr lang="en-GB">
                        <a:latin typeface="+mj-lt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5AA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75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baseline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Arial"/>
                        </a:rPr>
                        <a:t>Schedule</a:t>
                      </a:r>
                    </a:p>
                    <a:p>
                      <a:pPr algn="ctr"/>
                      <a:endParaRPr lang="en-GB" sz="1050" b="1" baseline="0">
                        <a:solidFill>
                          <a:schemeClr val="bg1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5AA8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US" sz="7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Poppins"/>
                        </a:rPr>
                        <a:t>Overall release is tracking on target; Green,  BER approved at </a:t>
                      </a:r>
                      <a:r>
                        <a:rPr kumimoji="0" lang="en-US" sz="700" b="0" i="0" u="none" strike="noStrike" kern="0" cap="none" spc="0" normalizeH="0" baseline="0" dirty="0" err="1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Poppins"/>
                        </a:rPr>
                        <a:t>ChMC</a:t>
                      </a:r>
                      <a:r>
                        <a:rPr kumimoji="0" lang="en-US" sz="7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Poppins"/>
                        </a:rPr>
                        <a:t> on 11/10. Currently in System integration testing phase with Build completed on 24/11. </a:t>
                      </a:r>
                    </a:p>
                    <a:p>
                      <a:pPr marL="0" marR="0" lvl="0" indent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GB" sz="7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5F5F5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Poppins"/>
                      </a:endParaRPr>
                    </a:p>
                    <a:p>
                      <a:pPr marL="0" marR="0" lvl="0" indent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kumimoji="0" lang="en-GB" sz="700" b="1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Poppins"/>
                        </a:rPr>
                        <a:t>Progress update:</a:t>
                      </a:r>
                    </a:p>
                    <a:p>
                      <a:pPr marL="0" marR="0" lvl="0" indent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kumimoji="0" lang="en-GB" sz="700" b="1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5F5F5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Poppin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7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Poppins"/>
                        </a:rPr>
                        <a:t>Build for all XRNs completed on - 24/11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7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Poppins"/>
                        </a:rPr>
                        <a:t>System integration testing is in progress and on track to complete – 29/12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7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Poppins"/>
                        </a:rPr>
                        <a:t>User acceptance testing and regression testing prep in progress with test cases for both phases in review. Approval of test cases is due on – 08/12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7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Poppins"/>
                        </a:rPr>
                        <a:t>Implementation Approach document </a:t>
                      </a:r>
                      <a:r>
                        <a:rPr kumimoji="0" lang="en-GB" sz="700" b="0" i="0" u="none" strike="noStrike" kern="0" cap="none" spc="0" normalizeH="0" baseline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Poppins"/>
                        </a:rPr>
                        <a:t>draft to </a:t>
                      </a:r>
                      <a:r>
                        <a:rPr kumimoji="0" lang="en-GB" sz="7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Poppins"/>
                        </a:rPr>
                        <a:t>be </a:t>
                      </a:r>
                      <a:r>
                        <a:rPr kumimoji="0" lang="en-GB" sz="700" b="0" i="0" u="none" strike="noStrike" kern="0" cap="none" spc="0" normalizeH="0" baseline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Poppins"/>
                        </a:rPr>
                        <a:t>presented at </a:t>
                      </a:r>
                      <a:r>
                        <a:rPr kumimoji="0" lang="en-GB" sz="7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Poppins"/>
                        </a:rPr>
                        <a:t>December </a:t>
                      </a:r>
                      <a:r>
                        <a:rPr kumimoji="0" lang="en-GB" sz="700" b="0" i="0" u="none" strike="noStrike" kern="0" cap="none" spc="0" normalizeH="0" baseline="0" dirty="0" err="1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Poppins"/>
                        </a:rPr>
                        <a:t>ChMC</a:t>
                      </a:r>
                      <a:endParaRPr kumimoji="0" lang="en-GB" sz="7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5F5F5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Poppin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7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5F5F5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Poppin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en-GB" sz="7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5F5F5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Poppin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GB" sz="7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5F5F5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Poppin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700" b="0" i="0" u="none" strike="noStrike" kern="0" cap="none" spc="0" normalizeH="0" baseline="0" dirty="0">
                        <a:ln>
                          <a:noFill/>
                        </a:ln>
                        <a:solidFill>
                          <a:srgbClr val="F5F5F5">
                            <a:lumMod val="10000"/>
                          </a:srgbClr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Poppin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7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700" b="1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Poppins"/>
                        </a:rPr>
                        <a:t>Decision in December </a:t>
                      </a:r>
                      <a:r>
                        <a:rPr kumimoji="0" lang="en-GB" sz="700" b="1" i="0" u="none" strike="noStrike" kern="0" cap="none" spc="0" normalizeH="0" baseline="0" dirty="0" err="1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Poppins"/>
                        </a:rPr>
                        <a:t>ChMC</a:t>
                      </a:r>
                      <a:r>
                        <a:rPr kumimoji="0" lang="en-GB" sz="700" b="0" i="0" u="none" strike="noStrike" kern="0" cap="none" spc="0" normalizeH="0" baseline="0" dirty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Poppins"/>
                        </a:rPr>
                        <a:t>: None</a:t>
                      </a:r>
                    </a:p>
                  </a:txBody>
                  <a:tcPr marL="68570" marR="68570" marT="34262" marB="34262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indent="0" algn="l" defTabSz="914400" rtl="0" eaLnBrk="1" latinLnBrk="0" hangingPunct="1">
                        <a:buFont typeface="Arial" panose="020B0604020202020204" pitchFamily="34" charset="0"/>
                        <a:buNone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 algn="l" defTabSz="914400" rtl="0" eaLnBrk="1" latinLnBrk="0" hangingPunct="1">
                        <a:buFont typeface="Arial" panose="020B0604020202020204" pitchFamily="34" charset="0"/>
                        <a:buChar char="•"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</a:pPr>
                      <a:endParaRPr lang="en-GB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lang="en-GB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lang="en-GB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lang="en-US" sz="700" b="0" kern="1200" baseline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​</a:t>
                      </a: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lang="en-US" sz="700" b="0" kern="1200" baseline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    </a:t>
                      </a: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endParaRPr lang="en-US" sz="700" b="0" kern="1200" baseline="0">
                        <a:solidFill>
                          <a:srgbClr val="000000"/>
                        </a:solidFill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</a:pPr>
                      <a:r>
                        <a:rPr lang="en-US" sz="700" b="0" kern="1200" baseline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 Implementation date of 24th February, the contingency date is 02</a:t>
                      </a:r>
                      <a:r>
                        <a:rPr lang="en-US" sz="700" b="0" kern="1200" baseline="3000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nd</a:t>
                      </a:r>
                      <a:r>
                        <a:rPr lang="en-US" sz="700" b="0" kern="1200" baseline="0">
                          <a:solidFill>
                            <a:srgbClr val="000000"/>
                          </a:solidFill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 March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75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 baseline="0">
                          <a:solidFill>
                            <a:schemeClr val="bg1"/>
                          </a:solidFill>
                          <a:latin typeface="+mj-lt"/>
                          <a:cs typeface="Arial"/>
                        </a:rPr>
                        <a:t>Risks and Issues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5AA8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700" b="0" i="0" u="none" strike="noStrike" kern="0" cap="none" spc="0" normalizeH="0" baseline="0">
                          <a:ln>
                            <a:noFill/>
                          </a:ln>
                          <a:solidFill>
                            <a:srgbClr val="F5F5F5">
                              <a:lumMod val="10000"/>
                            </a:srgbClr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Poppins"/>
                        </a:rPr>
                        <a:t>None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3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050" b="1" baseline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Cost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5AA8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noProof="0">
                          <a:solidFill>
                            <a:srgbClr val="000000"/>
                          </a:solidFill>
                          <a:effectLst/>
                          <a:latin typeface="Nunito sans"/>
                        </a:rPr>
                        <a:t>Forecast to complete delivery against approved BER </a:t>
                      </a:r>
                      <a:endParaRPr kumimoji="0" lang="en-US" sz="700">
                        <a:solidFill>
                          <a:srgbClr val="000000"/>
                        </a:solidFill>
                        <a:latin typeface="Nunito sans"/>
                      </a:endParaRP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1205">
                <a:tc>
                  <a:txBody>
                    <a:bodyPr/>
                    <a:lstStyle/>
                    <a:p>
                      <a:pPr algn="ctr"/>
                      <a:r>
                        <a:rPr lang="en-GB" sz="1050" b="1" baseline="0">
                          <a:solidFill>
                            <a:schemeClr val="bg1"/>
                          </a:solidFill>
                          <a:latin typeface="+mn-lt"/>
                          <a:cs typeface="Arial"/>
                        </a:rPr>
                        <a:t>Scope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E5AA8"/>
                    </a:solidFill>
                  </a:tcPr>
                </a:tc>
                <a:tc gridSpan="4">
                  <a:txBody>
                    <a:bodyPr/>
                    <a:lstStyle/>
                    <a:p>
                      <a:pPr rtl="0" fontAlgn="base"/>
                      <a:r>
                        <a:rPr lang="en-US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XRN5604 - UNC Modification 0811S Shipper Agreed Read (SAR) Exceptions Process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XRN5605 - IGT Modification 159 – Amendments to the must-read process​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XRN5607 - Update to AQ Correction Processes (Modification 0816S)</a:t>
                      </a:r>
                    </a:p>
                  </a:txBody>
                  <a:tcPr marL="68570" marR="68570" marT="34262" marB="34262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pSp>
        <p:nvGrpSpPr>
          <p:cNvPr id="5" name="Group 4">
            <a:extLst>
              <a:ext uri="{FF2B5EF4-FFF2-40B4-BE49-F238E27FC236}">
                <a16:creationId xmlns:a16="http://schemas.microsoft.com/office/drawing/2014/main" id="{F319A9DA-3D94-144E-B2A7-B37DFA98E6CC}"/>
              </a:ext>
            </a:extLst>
          </p:cNvPr>
          <p:cNvGrpSpPr/>
          <p:nvPr/>
        </p:nvGrpSpPr>
        <p:grpSpPr>
          <a:xfrm>
            <a:off x="4507618" y="3501903"/>
            <a:ext cx="2861652" cy="200055"/>
            <a:chOff x="4309575" y="3517379"/>
            <a:chExt cx="2861652" cy="20005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2AE9A869-F135-F66E-5C39-7D6C7F480BF5}"/>
                </a:ext>
              </a:extLst>
            </p:cNvPr>
            <p:cNvGrpSpPr/>
            <p:nvPr/>
          </p:nvGrpSpPr>
          <p:grpSpPr>
            <a:xfrm>
              <a:off x="4309575" y="3517379"/>
              <a:ext cx="741910" cy="200055"/>
              <a:chOff x="4089862" y="3477140"/>
              <a:chExt cx="741910" cy="200055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A2E037A5-2243-89AD-87F2-2FE9909A5DDF}"/>
                  </a:ext>
                </a:extLst>
              </p:cNvPr>
              <p:cNvSpPr/>
              <p:nvPr/>
            </p:nvSpPr>
            <p:spPr>
              <a:xfrm>
                <a:off x="4089862" y="3562003"/>
                <a:ext cx="54033" cy="45719"/>
              </a:xfrm>
              <a:prstGeom prst="ellipse">
                <a:avLst/>
              </a:prstGeom>
              <a:solidFill>
                <a:sysClr val="windowText" lastClr="000000"/>
              </a:solidFill>
              <a:ln w="25400" cap="flat" cmpd="sng" algn="ctr">
                <a:solidFill>
                  <a:srgbClr val="3E5AA8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432D6A2-B1BE-4C57-F75F-2C7E9B52DE37}"/>
                  </a:ext>
                </a:extLst>
              </p:cNvPr>
              <p:cNvSpPr txBox="1"/>
              <p:nvPr/>
            </p:nvSpPr>
            <p:spPr>
              <a:xfrm>
                <a:off x="4116878" y="3477140"/>
                <a:ext cx="71489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Nunito Sans"/>
                    <a:ea typeface="+mn-ea"/>
                    <a:cs typeface="+mn-cs"/>
                  </a:rPr>
                  <a:t>Complete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05F0D84-38A9-9F7B-B15A-DD99225E4760}"/>
                </a:ext>
              </a:extLst>
            </p:cNvPr>
            <p:cNvGrpSpPr/>
            <p:nvPr/>
          </p:nvGrpSpPr>
          <p:grpSpPr>
            <a:xfrm>
              <a:off x="5080579" y="3517379"/>
              <a:ext cx="741910" cy="200055"/>
              <a:chOff x="4089862" y="3477140"/>
              <a:chExt cx="741910" cy="200055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26E6969-2E8A-8378-ED0A-3E19FBD3E009}"/>
                  </a:ext>
                </a:extLst>
              </p:cNvPr>
              <p:cNvSpPr/>
              <p:nvPr/>
            </p:nvSpPr>
            <p:spPr>
              <a:xfrm>
                <a:off x="4089862" y="3562003"/>
                <a:ext cx="54033" cy="45719"/>
              </a:xfrm>
              <a:prstGeom prst="ellipse">
                <a:avLst/>
              </a:prstGeom>
              <a:solidFill>
                <a:srgbClr val="92D050"/>
              </a:solidFill>
              <a:ln w="25400" cap="flat" cmpd="sng" algn="ctr">
                <a:solidFill>
                  <a:srgbClr val="9CCB3B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B81BDEAA-E26E-C435-72B8-FA88E6D6DF29}"/>
                  </a:ext>
                </a:extLst>
              </p:cNvPr>
              <p:cNvSpPr txBox="1"/>
              <p:nvPr/>
            </p:nvSpPr>
            <p:spPr>
              <a:xfrm>
                <a:off x="4116878" y="3477140"/>
                <a:ext cx="71489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Nunito Sans"/>
                    <a:ea typeface="+mn-ea"/>
                    <a:cs typeface="+mn-cs"/>
                  </a:rPr>
                  <a:t>On Track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22582E6-D5E5-0954-9EBD-A9492F144C34}"/>
                </a:ext>
              </a:extLst>
            </p:cNvPr>
            <p:cNvGrpSpPr/>
            <p:nvPr/>
          </p:nvGrpSpPr>
          <p:grpSpPr>
            <a:xfrm>
              <a:off x="5795473" y="3517379"/>
              <a:ext cx="741910" cy="200055"/>
              <a:chOff x="4089862" y="3477140"/>
              <a:chExt cx="741910" cy="200055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D8AFBA22-54A7-1DA2-F314-6B56BED7AA7E}"/>
                  </a:ext>
                </a:extLst>
              </p:cNvPr>
              <p:cNvSpPr/>
              <p:nvPr/>
            </p:nvSpPr>
            <p:spPr>
              <a:xfrm>
                <a:off x="4089862" y="3562003"/>
                <a:ext cx="54033" cy="45719"/>
              </a:xfrm>
              <a:prstGeom prst="ellipse">
                <a:avLst/>
              </a:prstGeom>
              <a:solidFill>
                <a:srgbClr val="FFC000"/>
              </a:solidFill>
              <a:ln w="25400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A7AA345-26B3-9D7F-1899-EF87BF463EA9}"/>
                  </a:ext>
                </a:extLst>
              </p:cNvPr>
              <p:cNvSpPr txBox="1"/>
              <p:nvPr/>
            </p:nvSpPr>
            <p:spPr>
              <a:xfrm>
                <a:off x="4116878" y="3477140"/>
                <a:ext cx="71489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Nunito Sans"/>
                    <a:ea typeface="+mn-ea"/>
                    <a:cs typeface="+mn-cs"/>
                  </a:rPr>
                  <a:t>At Risk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7190632-7CA2-2F8E-F8C4-304A549109B2}"/>
                </a:ext>
              </a:extLst>
            </p:cNvPr>
            <p:cNvGrpSpPr/>
            <p:nvPr/>
          </p:nvGrpSpPr>
          <p:grpSpPr>
            <a:xfrm>
              <a:off x="6429317" y="3517379"/>
              <a:ext cx="741910" cy="200055"/>
              <a:chOff x="4089862" y="3477140"/>
              <a:chExt cx="741910" cy="200055"/>
            </a:xfrm>
          </p:grpSpPr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5CEF1D19-5A73-E070-CB78-3B05F22C67A5}"/>
                  </a:ext>
                </a:extLst>
              </p:cNvPr>
              <p:cNvSpPr/>
              <p:nvPr/>
            </p:nvSpPr>
            <p:spPr>
              <a:xfrm>
                <a:off x="4089862" y="3562003"/>
                <a:ext cx="54033" cy="45719"/>
              </a:xfrm>
              <a:prstGeom prst="ellipse">
                <a:avLst/>
              </a:prstGeom>
              <a:solidFill>
                <a:srgbClr val="FF0000"/>
              </a:solidFill>
              <a:ln w="254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705E117-E354-CD0D-15B6-C5223067F470}"/>
                  </a:ext>
                </a:extLst>
              </p:cNvPr>
              <p:cNvSpPr txBox="1"/>
              <p:nvPr/>
            </p:nvSpPr>
            <p:spPr>
              <a:xfrm>
                <a:off x="4116878" y="3477140"/>
                <a:ext cx="714894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Nunito Sans"/>
                    <a:ea typeface="+mn-ea"/>
                    <a:cs typeface="+mn-cs"/>
                  </a:rPr>
                  <a:t>Overdue</a:t>
                </a:r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EDA08735-22EC-FFB1-EF86-D859C1E3B3EB}"/>
              </a:ext>
            </a:extLst>
          </p:cNvPr>
          <p:cNvSpPr txBox="1"/>
          <p:nvPr/>
        </p:nvSpPr>
        <p:spPr>
          <a:xfrm>
            <a:off x="0" y="4977629"/>
            <a:ext cx="1739579" cy="200055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Slide updated on 29</a:t>
            </a:r>
            <a:r>
              <a:rPr kumimoji="0" lang="en-GB" sz="700" b="0" i="0" u="none" strike="noStrike" kern="1200" cap="none" spc="0" normalizeH="0" baseline="3000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th</a:t>
            </a: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1D3E61"/>
                </a:solidFill>
                <a:effectLst/>
                <a:uLnTx/>
                <a:uFillTx/>
                <a:latin typeface="Nunito Sans"/>
                <a:ea typeface="+mn-ea"/>
                <a:cs typeface="+mn-cs"/>
              </a:rPr>
              <a:t> November 2023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D3E61"/>
              </a:solidFill>
              <a:effectLst/>
              <a:uLnTx/>
              <a:uFillTx/>
              <a:latin typeface="Nunito Sans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47E833-6DB0-3270-4BBD-61C57E7097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267" y="1874903"/>
            <a:ext cx="4687262" cy="152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94050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2">
      <a:dk1>
        <a:srgbClr val="1D3E61"/>
      </a:dk1>
      <a:lt1>
        <a:sysClr val="window" lastClr="FFFFFF"/>
      </a:lt1>
      <a:dk2>
        <a:srgbClr val="3E5AA8"/>
      </a:dk2>
      <a:lt2>
        <a:srgbClr val="84B8DA"/>
      </a:lt2>
      <a:accent1>
        <a:srgbClr val="B1D6E8"/>
      </a:accent1>
      <a:accent2>
        <a:srgbClr val="6440A3"/>
      </a:accent2>
      <a:accent3>
        <a:srgbClr val="56CF9E"/>
      </a:accent3>
      <a:accent4>
        <a:srgbClr val="E65761"/>
      </a:accent4>
      <a:accent5>
        <a:srgbClr val="FCBC55"/>
      </a:accent5>
      <a:accent6>
        <a:srgbClr val="379196"/>
      </a:accent6>
      <a:hlink>
        <a:srgbClr val="40D1F5"/>
      </a:hlink>
      <a:folHlink>
        <a:srgbClr val="D2232A"/>
      </a:folHlink>
    </a:clrScheme>
    <a:fontScheme name="Xoserve">
      <a:majorFont>
        <a:latin typeface="Nunito Sans"/>
        <a:ea typeface=""/>
        <a:cs typeface=""/>
      </a:majorFont>
      <a:minorFont>
        <a:latin typeface="Nunit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haredWithUsers xmlns="3ee84ff3-1fa2-4b0e-bbc1-9d3729ac2ba9">
      <UserInfo>
        <DisplayName>Ilaria Akintoye</DisplayName>
        <AccountId>31</AccountId>
        <AccountType/>
      </UserInfo>
    </SharedWithUsers>
    <_Flow_SignoffStatus xmlns="efb0c983-77a3-4edc-9303-e1cb655c76c7" xsi:nil="true"/>
    <TaxCatchAll xmlns="3ee84ff3-1fa2-4b0e-bbc1-9d3729ac2ba9" xsi:nil="true"/>
    <lcf76f155ced4ddcb4097134ff3c332f xmlns="efb0c983-77a3-4edc-9303-e1cb655c76c7">
      <Terms xmlns="http://schemas.microsoft.com/office/infopath/2007/PartnerControls"/>
    </lcf76f155ced4ddcb4097134ff3c332f>
    <Sign_x002d_offBy xmlns="efb0c983-77a3-4edc-9303-e1cb655c76c7">
      <UserInfo>
        <DisplayName/>
        <AccountId xsi:nil="true"/>
        <AccountType/>
      </UserInfo>
    </Sign_x002d_offBy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FB9CDCC5328344A3162B2D7C8A4CE2" ma:contentTypeVersion="17" ma:contentTypeDescription="Create a new document." ma:contentTypeScope="" ma:versionID="91a85da827efe13e31b11ef14893b477">
  <xsd:schema xmlns:xsd="http://www.w3.org/2001/XMLSchema" xmlns:xs="http://www.w3.org/2001/XMLSchema" xmlns:p="http://schemas.microsoft.com/office/2006/metadata/properties" xmlns:ns2="efb0c983-77a3-4edc-9303-e1cb655c76c7" xmlns:ns3="3ee84ff3-1fa2-4b0e-bbc1-9d3729ac2ba9" targetNamespace="http://schemas.microsoft.com/office/2006/metadata/properties" ma:root="true" ma:fieldsID="39ee7aa57ec650cb7642c8db7bb1e2fb" ns2:_="" ns3:_="">
    <xsd:import namespace="efb0c983-77a3-4edc-9303-e1cb655c76c7"/>
    <xsd:import namespace="3ee84ff3-1fa2-4b0e-bbc1-9d3729ac2ba9"/>
    <xsd:element name="properties">
      <xsd:complexType>
        <xsd:sequence>
          <xsd:element name="documentManagement">
            <xsd:complexType>
              <xsd:all>
                <xsd:element ref="ns2:_Flow_SignoffStatus" minOccurs="0"/>
                <xsd:element ref="ns2:Sign_x002d_offBy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b0c983-77a3-4edc-9303-e1cb655c76c7" elementFormDefault="qualified">
    <xsd:import namespace="http://schemas.microsoft.com/office/2006/documentManagement/types"/>
    <xsd:import namespace="http://schemas.microsoft.com/office/infopath/2007/PartnerControls"/>
    <xsd:element name="_Flow_SignoffStatus" ma:index="8" nillable="true" ma:displayName="Sign-off status" ma:internalName="Sign_x002d_off_x0020_status">
      <xsd:simpleType>
        <xsd:restriction base="dms:Text"/>
      </xsd:simpleType>
    </xsd:element>
    <xsd:element name="Sign_x002d_offBy" ma:index="9" nillable="true" ma:displayName="Sign-off By" ma:format="Dropdown" ma:list="UserInfo" ma:SharePointGroup="0" ma:internalName="Sign_x002d_off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cb18e80-c0a1-4e4c-a24b-611b5f62a9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4ff3-1fa2-4b0e-bbc1-9d3729ac2ba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df0d92-15e2-4a18-8841-dbc4ae997dea}" ma:internalName="TaxCatchAll" ma:showField="CatchAllData" ma:web="3ee84ff3-1fa2-4b0e-bbc1-9d3729ac2b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966AA5-3D01-4B81-BAE0-8020A2E16EFF}">
  <ds:schemaRefs>
    <ds:schemaRef ds:uri="http://schemas.microsoft.com/office/2006/metadata/properties"/>
    <ds:schemaRef ds:uri="http://purl.org/dc/dcmitype/"/>
    <ds:schemaRef ds:uri="http://purl.org/dc/terms/"/>
    <ds:schemaRef ds:uri="http://schemas.openxmlformats.org/package/2006/metadata/core-properties"/>
    <ds:schemaRef ds:uri="f5eb37f5-3357-4bce-b256-0f314aad4b85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ea7e46db-e413-465a-a5a0-c1385b7b2553"/>
    <ds:schemaRef ds:uri="http://purl.org/dc/elements/1.1/"/>
    <ds:schemaRef ds:uri="09850d4e-5ea7-4dcb-8c24-c6fc5087371d"/>
  </ds:schemaRefs>
</ds:datastoreItem>
</file>

<file path=customXml/itemProps2.xml><?xml version="1.0" encoding="utf-8"?>
<ds:datastoreItem xmlns:ds="http://schemas.openxmlformats.org/officeDocument/2006/customXml" ds:itemID="{C635A688-1D63-4016-BCC6-2814A918AB91}"/>
</file>

<file path=customXml/itemProps3.xml><?xml version="1.0" encoding="utf-8"?>
<ds:datastoreItem xmlns:ds="http://schemas.openxmlformats.org/officeDocument/2006/customXml" ds:itemID="{2A513DF9-3E74-488E-B239-1C5C999E5CA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1299</TotalTime>
  <Words>195</Words>
  <Application>Microsoft Office PowerPoint</Application>
  <PresentationFormat>On-screen Show (16:9)</PresentationFormat>
  <Paragraphs>56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XRN5682 – February 24 Major Release- Status Update</vt:lpstr>
    </vt:vector>
  </TitlesOfParts>
  <Company>National Grid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National Grid</dc:creator>
  <cp:lastModifiedBy>Rob Westwood</cp:lastModifiedBy>
  <cp:revision>5</cp:revision>
  <dcterms:created xsi:type="dcterms:W3CDTF">2018-09-02T17:12:15Z</dcterms:created>
  <dcterms:modified xsi:type="dcterms:W3CDTF">2023-11-30T10:51:44Z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0x010100BE4A46900855F54F8B1B4A69CC14CF6B</vt:lpwstr>
  </property>
  <property fmtid="{D5CDD505-2E9C-101B-9397-08002B2CF9AE}" pid="4" name="Order">
    <vt:r8>21200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MediaServiceImageTags">
    <vt:lpwstr/>
  </property>
  <property fmtid="{D5CDD505-2E9C-101B-9397-08002B2CF9AE}" pid="12" name="SharedWithUsers">
    <vt:lpwstr>31;#Ilaria Akintoye</vt:lpwstr>
  </property>
</Properties>
</file>